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0" r:id="rId9"/>
    <p:sldId id="261" r:id="rId10"/>
    <p:sldId id="266" r:id="rId11"/>
    <p:sldId id="267" r:id="rId12"/>
    <p:sldId id="262"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p:cViewPr varScale="1">
        <p:scale>
          <a:sx n="70" d="100"/>
          <a:sy n="70" d="100"/>
        </p:scale>
        <p:origin x="-516" y="-108"/>
      </p:cViewPr>
      <p:guideLst>
        <p:guide orient="horz" pos="2160"/>
        <p:guide pos="2880"/>
      </p:guideLst>
    </p:cSldViewPr>
  </p:slideViewPr>
  <p:notesTextViewPr>
    <p:cViewPr>
      <p:scale>
        <a:sx n="1" d="1"/>
        <a:sy n="1" d="1"/>
      </p:scale>
      <p:origin x="0" y="0"/>
    </p:cViewPr>
  </p:notesTextViewPr>
  <p:sorterViewPr>
    <p:cViewPr>
      <p:scale>
        <a:sx n="100" d="100"/>
        <a:sy n="100" d="100"/>
      </p:scale>
      <p:origin x="0" y="31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1E9FCB-85CF-43CA-8012-DEB8D198B678}"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B0EA8-4950-4D0B-9323-584B629306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E9FCB-85CF-43CA-8012-DEB8D198B678}"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B0EA8-4950-4D0B-9323-584B629306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51E9FCB-85CF-43CA-8012-DEB8D198B678}"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B0EA8-4950-4D0B-9323-584B629306CF}"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E9FCB-85CF-43CA-8012-DEB8D198B678}"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B0EA8-4950-4D0B-9323-584B629306C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E9FCB-85CF-43CA-8012-DEB8D198B678}"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B0EA8-4950-4D0B-9323-584B629306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51E9FCB-85CF-43CA-8012-DEB8D198B678}"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B0EA8-4950-4D0B-9323-584B629306CF}"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1E9FCB-85CF-43CA-8012-DEB8D198B678}" type="datetimeFigureOut">
              <a:rPr lang="en-US" smtClean="0"/>
              <a:t>9/8/2014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7B0EA8-4950-4D0B-9323-584B629306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1E9FCB-85CF-43CA-8012-DEB8D198B678}" type="datetimeFigureOut">
              <a:rPr lang="en-US" smtClean="0"/>
              <a:t>9/8/2014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7B0EA8-4950-4D0B-9323-584B629306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51E9FCB-85CF-43CA-8012-DEB8D198B678}" type="datetimeFigureOut">
              <a:rPr lang="en-US" smtClean="0"/>
              <a:t>9/8/2014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7B0EA8-4950-4D0B-9323-584B629306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51E9FCB-85CF-43CA-8012-DEB8D198B678}"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B0EA8-4950-4D0B-9323-584B629306CF}"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E9FCB-85CF-43CA-8012-DEB8D198B678}"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B0EA8-4950-4D0B-9323-584B629306CF}"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51E9FCB-85CF-43CA-8012-DEB8D198B678}" type="datetimeFigureOut">
              <a:rPr lang="en-US" smtClean="0"/>
              <a:t>9/8/2014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37B0EA8-4950-4D0B-9323-584B629306CF}"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Introductions &amp; Conclusions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01808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dirty="0" smtClean="0"/>
              <a:t>	</a:t>
            </a:r>
            <a:r>
              <a:rPr lang="en-US" sz="3100" dirty="0" smtClean="0"/>
              <a:t>So </a:t>
            </a:r>
            <a:r>
              <a:rPr lang="en-US" sz="3100" dirty="0"/>
              <a:t>you see these two people experienced multiple kinds of love in their own day just by doing what they enjoyed. In “Harry Potter and the Deathly Hallows” it is written that “Where your treasure is, there your heart will be also.” This means simply, wherever the things that you find joy in doing, there you will find what you love. If you are struggling with finding love, just do what you enjoy doing. There is where love will find you.</a:t>
            </a:r>
            <a:endParaRPr lang="en-US" sz="3100" dirty="0"/>
          </a:p>
          <a:p>
            <a:pPr marL="0" indent="0">
              <a:buNone/>
            </a:pPr>
            <a:r>
              <a:rPr lang="en-US" dirty="0"/>
              <a:t/>
            </a:r>
            <a:br>
              <a:rPr lang="en-US" dirty="0"/>
            </a:br>
            <a:endParaRPr lang="en-US" dirty="0"/>
          </a:p>
        </p:txBody>
      </p:sp>
      <p:sp>
        <p:nvSpPr>
          <p:cNvPr id="3" name="Title 2"/>
          <p:cNvSpPr>
            <a:spLocks noGrp="1"/>
          </p:cNvSpPr>
          <p:nvPr>
            <p:ph type="title"/>
          </p:nvPr>
        </p:nvSpPr>
        <p:spPr/>
        <p:txBody>
          <a:bodyPr/>
          <a:lstStyle/>
          <a:p>
            <a:r>
              <a:rPr lang="en-US" dirty="0" smtClean="0"/>
              <a:t>Sample Conclusion</a:t>
            </a:r>
            <a:endParaRPr lang="en-US" dirty="0"/>
          </a:p>
        </p:txBody>
      </p:sp>
    </p:spTree>
    <p:extLst>
      <p:ext uri="{BB962C8B-B14F-4D97-AF65-F5344CB8AC3E}">
        <p14:creationId xmlns:p14="http://schemas.microsoft.com/office/powerpoint/2010/main" val="416024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	Love </a:t>
            </a:r>
            <a:r>
              <a:rPr lang="en-US" dirty="0"/>
              <a:t>is a tough subject to talk about for many yet we watch it on television and movies daily. Movies and TV make love seem like a magical fairytale, when really it doesn’t come that easy. Sometimes it even causes us to doubt our own relationships. Next time you watch a romantic </a:t>
            </a:r>
            <a:r>
              <a:rPr lang="en-US" dirty="0" smtClean="0"/>
              <a:t>TV </a:t>
            </a:r>
            <a:r>
              <a:rPr lang="en-US" dirty="0"/>
              <a:t>show or movie look out for all the unreal life </a:t>
            </a:r>
            <a:r>
              <a:rPr lang="en-US" dirty="0" smtClean="0"/>
              <a:t>aspects.</a:t>
            </a:r>
            <a:endParaRPr lang="en-US" dirty="0"/>
          </a:p>
          <a:p>
            <a:endParaRPr lang="en-US" dirty="0"/>
          </a:p>
        </p:txBody>
      </p:sp>
      <p:sp>
        <p:nvSpPr>
          <p:cNvPr id="3" name="Title 2"/>
          <p:cNvSpPr>
            <a:spLocks noGrp="1"/>
          </p:cNvSpPr>
          <p:nvPr>
            <p:ph type="title"/>
          </p:nvPr>
        </p:nvSpPr>
        <p:spPr/>
        <p:txBody>
          <a:bodyPr/>
          <a:lstStyle/>
          <a:p>
            <a:r>
              <a:rPr lang="en-US" dirty="0" smtClean="0"/>
              <a:t>Sample Conclusion 2</a:t>
            </a:r>
            <a:endParaRPr lang="en-US" dirty="0"/>
          </a:p>
        </p:txBody>
      </p:sp>
    </p:spTree>
    <p:extLst>
      <p:ext uri="{BB962C8B-B14F-4D97-AF65-F5344CB8AC3E}">
        <p14:creationId xmlns:p14="http://schemas.microsoft.com/office/powerpoint/2010/main" val="2997066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a:t>
            </a:r>
            <a:r>
              <a:rPr lang="en-US" dirty="0" smtClean="0"/>
              <a:t>onnect your conclusion to your introduction.  </a:t>
            </a:r>
          </a:p>
          <a:p>
            <a:r>
              <a:rPr lang="en-US" dirty="0" smtClean="0"/>
              <a:t>If you asked a question in your introduction, answer it now.  </a:t>
            </a:r>
          </a:p>
          <a:p>
            <a:r>
              <a:rPr lang="en-US" dirty="0" smtClean="0"/>
              <a:t>If you started with a description, end with one. </a:t>
            </a:r>
          </a:p>
          <a:p>
            <a:r>
              <a:rPr lang="en-US" dirty="0" smtClean="0"/>
              <a:t>If you started with a quotation, comment on it or end with another quotation.</a:t>
            </a:r>
            <a:endParaRPr lang="en-US" dirty="0"/>
          </a:p>
        </p:txBody>
      </p:sp>
      <p:sp>
        <p:nvSpPr>
          <p:cNvPr id="2" name="Title 1"/>
          <p:cNvSpPr>
            <a:spLocks noGrp="1"/>
          </p:cNvSpPr>
          <p:nvPr>
            <p:ph type="title"/>
          </p:nvPr>
        </p:nvSpPr>
        <p:spPr/>
        <p:txBody>
          <a:bodyPr/>
          <a:lstStyle/>
          <a:p>
            <a:r>
              <a:rPr lang="en-US" dirty="0" smtClean="0"/>
              <a:t>Good Technique</a:t>
            </a:r>
            <a:endParaRPr lang="en-US" dirty="0"/>
          </a:p>
        </p:txBody>
      </p:sp>
    </p:spTree>
    <p:extLst>
      <p:ext uri="{BB962C8B-B14F-4D97-AF65-F5344CB8AC3E}">
        <p14:creationId xmlns:p14="http://schemas.microsoft.com/office/powerpoint/2010/main" val="3598218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dirty="0"/>
              <a:t/>
            </a:r>
            <a:br>
              <a:rPr lang="en-US" dirty="0"/>
            </a:br>
            <a:r>
              <a:rPr lang="en-US" i="1" dirty="0"/>
              <a:t>“Love is patient and kind; love does not envy or boast; it is not arrogant or rude. It does not insist on its own way; it is not irritable or </a:t>
            </a:r>
            <a:r>
              <a:rPr lang="en-US" i="1" dirty="0" smtClean="0"/>
              <a:t>resentful; it </a:t>
            </a:r>
            <a:r>
              <a:rPr lang="en-US" i="1" dirty="0"/>
              <a:t>does not rejoice at wrongdoing, but rejoices with the truth.  Love bears all things, believes all things, hopes all things, endures all things.  Love never fails…”</a:t>
            </a:r>
            <a:r>
              <a:rPr lang="en-US" dirty="0"/>
              <a:t>- 1 Corinthians 13:4-8. Love is a great thing. It pulls us together, makes us closer. However most people don’t know what love really is. For some, it is “that warm fuzzy feeling inside,” or simply an attraction. However, the holy scripture of the Bible gives us a very precise description of what true love should look like, and will look like in the eyes of God. It tells us how we should act, and how we shouldn’t act. Many people are confused as to what love really is, or think they are in true love when they are not. Look at the above verse, and you will know whether your love is true.</a:t>
            </a:r>
          </a:p>
          <a:p>
            <a:pPr marL="0" indent="0">
              <a:buNone/>
            </a:pPr>
            <a:endParaRPr lang="en-US" dirty="0"/>
          </a:p>
        </p:txBody>
      </p:sp>
      <p:sp>
        <p:nvSpPr>
          <p:cNvPr id="3" name="Title 2"/>
          <p:cNvSpPr>
            <a:spLocks noGrp="1"/>
          </p:cNvSpPr>
          <p:nvPr>
            <p:ph type="title"/>
          </p:nvPr>
        </p:nvSpPr>
        <p:spPr/>
        <p:txBody>
          <a:bodyPr/>
          <a:lstStyle/>
          <a:p>
            <a:r>
              <a:rPr lang="en-US" dirty="0" smtClean="0"/>
              <a:t>Introduction </a:t>
            </a:r>
            <a:endParaRPr lang="en-US" dirty="0"/>
          </a:p>
        </p:txBody>
      </p:sp>
    </p:spTree>
    <p:extLst>
      <p:ext uri="{BB962C8B-B14F-4D97-AF65-F5344CB8AC3E}">
        <p14:creationId xmlns:p14="http://schemas.microsoft.com/office/powerpoint/2010/main" val="4130081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To close, the Bible is God breathed. Nothing in it is wrong, outdated, or contradicting. It is a haven for all sorts of knowledge and guidance for any life situation, including what true love should look like. If you think that you and another person share what looks like true love, look at the Bible and see what it has to say.</a:t>
            </a:r>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3297675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spcBef>
                <a:spcPts val="0"/>
              </a:spcBef>
              <a:buFont typeface="+mj-lt"/>
              <a:buAutoNum type="arabicPeriod"/>
              <a:tabLst>
                <a:tab pos="685800" algn="l"/>
              </a:tabLst>
            </a:pPr>
            <a:r>
              <a:rPr lang="en-US" b="1" dirty="0" smtClean="0">
                <a:effectLst/>
                <a:latin typeface="Times New Roman"/>
                <a:ea typeface="Times New Roman"/>
              </a:rPr>
              <a:t>It gets the reader’s attention.</a:t>
            </a:r>
            <a:endParaRPr lang="en-US" sz="1100" dirty="0" smtClean="0">
              <a:effectLst/>
              <a:latin typeface="Times New Roman"/>
              <a:ea typeface="Times New Roman"/>
            </a:endParaRPr>
          </a:p>
          <a:p>
            <a:pPr lvl="0">
              <a:spcBef>
                <a:spcPts val="0"/>
              </a:spcBef>
              <a:buFont typeface="+mj-lt"/>
              <a:buAutoNum type="arabicPeriod"/>
              <a:tabLst>
                <a:tab pos="685800" algn="l"/>
              </a:tabLst>
            </a:pPr>
            <a:r>
              <a:rPr lang="en-US" b="1" dirty="0" smtClean="0">
                <a:effectLst/>
                <a:latin typeface="Times New Roman"/>
                <a:ea typeface="Times New Roman"/>
              </a:rPr>
              <a:t>It focuses on your main point.</a:t>
            </a:r>
            <a:endParaRPr lang="en-US" sz="1100" dirty="0" smtClean="0">
              <a:effectLst/>
              <a:latin typeface="Times New Roman"/>
              <a:ea typeface="Times New Roman"/>
            </a:endParaRPr>
          </a:p>
          <a:p>
            <a:pPr lvl="0">
              <a:spcBef>
                <a:spcPts val="0"/>
              </a:spcBef>
              <a:buFont typeface="+mj-lt"/>
              <a:buAutoNum type="arabicPeriod"/>
              <a:tabLst>
                <a:tab pos="685800" algn="l"/>
              </a:tabLst>
            </a:pPr>
            <a:r>
              <a:rPr lang="en-US" b="1" dirty="0" smtClean="0">
                <a:effectLst/>
                <a:latin typeface="Times New Roman"/>
                <a:ea typeface="Times New Roman"/>
              </a:rPr>
              <a:t>It gives background material, if necessary, to help the reader understand your point.</a:t>
            </a:r>
            <a:endParaRPr lang="en-US" sz="1100" dirty="0" smtClean="0">
              <a:effectLst/>
              <a:latin typeface="Times New Roman"/>
              <a:ea typeface="Times New Roman"/>
            </a:endParaRPr>
          </a:p>
          <a:p>
            <a:pPr lvl="0">
              <a:spcBef>
                <a:spcPts val="0"/>
              </a:spcBef>
              <a:buFont typeface="+mj-lt"/>
              <a:buAutoNum type="arabicPeriod"/>
              <a:tabLst>
                <a:tab pos="685800" algn="l"/>
              </a:tabLst>
            </a:pPr>
            <a:r>
              <a:rPr lang="en-US" b="1" dirty="0" smtClean="0">
                <a:effectLst/>
                <a:latin typeface="Times New Roman"/>
                <a:ea typeface="Times New Roman"/>
              </a:rPr>
              <a:t>It must be relevant, interesting, and concise.</a:t>
            </a:r>
            <a:endParaRPr lang="en-US" sz="1100" dirty="0" smtClean="0">
              <a:effectLst/>
              <a:latin typeface="Times New Roman"/>
              <a:ea typeface="Times New Roman"/>
            </a:endParaRPr>
          </a:p>
          <a:p>
            <a:endParaRPr lang="en-US" dirty="0"/>
          </a:p>
        </p:txBody>
      </p:sp>
      <p:sp>
        <p:nvSpPr>
          <p:cNvPr id="2" name="Title 1"/>
          <p:cNvSpPr>
            <a:spLocks noGrp="1"/>
          </p:cNvSpPr>
          <p:nvPr>
            <p:ph type="title"/>
          </p:nvPr>
        </p:nvSpPr>
        <p:spPr/>
        <p:txBody>
          <a:bodyPr/>
          <a:lstStyle/>
          <a:p>
            <a:r>
              <a:rPr lang="en-US" dirty="0" smtClean="0"/>
              <a:t>An Effective Introduction</a:t>
            </a:r>
            <a:endParaRPr lang="en-US" dirty="0"/>
          </a:p>
        </p:txBody>
      </p:sp>
    </p:spTree>
    <p:extLst>
      <p:ext uri="{BB962C8B-B14F-4D97-AF65-F5344CB8AC3E}">
        <p14:creationId xmlns:p14="http://schemas.microsoft.com/office/powerpoint/2010/main" val="237852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1.  Attention Getter (Hook)</a:t>
            </a:r>
          </a:p>
          <a:p>
            <a:pPr marL="0" indent="0">
              <a:buNone/>
            </a:pPr>
            <a:r>
              <a:rPr lang="en-US" dirty="0" smtClean="0"/>
              <a:t>2.  Transitional sentence(s)</a:t>
            </a:r>
          </a:p>
          <a:p>
            <a:pPr marL="0" indent="0">
              <a:buNone/>
            </a:pPr>
            <a:r>
              <a:rPr lang="en-US" dirty="0" smtClean="0"/>
              <a:t>3.  Thesis—THE THESIS IS ALWAYS YOUR LAST SENTENCE OF YOUR INTRODUCTION!</a:t>
            </a:r>
          </a:p>
          <a:p>
            <a:endParaRPr lang="en-US" dirty="0"/>
          </a:p>
        </p:txBody>
      </p:sp>
      <p:sp>
        <p:nvSpPr>
          <p:cNvPr id="2" name="Title 1"/>
          <p:cNvSpPr>
            <a:spLocks noGrp="1"/>
          </p:cNvSpPr>
          <p:nvPr>
            <p:ph type="title"/>
          </p:nvPr>
        </p:nvSpPr>
        <p:spPr/>
        <p:txBody>
          <a:bodyPr/>
          <a:lstStyle/>
          <a:p>
            <a:r>
              <a:rPr lang="en-US" dirty="0" smtClean="0"/>
              <a:t>Introduction Format</a:t>
            </a:r>
            <a:endParaRPr lang="en-US" dirty="0"/>
          </a:p>
        </p:txBody>
      </p:sp>
    </p:spTree>
    <p:extLst>
      <p:ext uri="{BB962C8B-B14F-4D97-AF65-F5344CB8AC3E}">
        <p14:creationId xmlns:p14="http://schemas.microsoft.com/office/powerpoint/2010/main" val="381958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1.  Rhetorical questions.  (Questions are meant to make the reader think.)</a:t>
            </a:r>
          </a:p>
          <a:p>
            <a:pPr marL="0" indent="0">
              <a:buNone/>
            </a:pPr>
            <a:r>
              <a:rPr lang="en-US" dirty="0" smtClean="0"/>
              <a:t>2.  Anecdote (Short story/experience)</a:t>
            </a:r>
          </a:p>
          <a:p>
            <a:pPr marL="0" indent="0">
              <a:buNone/>
            </a:pPr>
            <a:r>
              <a:rPr lang="en-US" dirty="0" smtClean="0"/>
              <a:t>3.  Quotation</a:t>
            </a:r>
          </a:p>
          <a:p>
            <a:pPr marL="457200" indent="-457200">
              <a:buAutoNum type="arabicPeriod" startAt="4"/>
            </a:pPr>
            <a:r>
              <a:rPr lang="en-US" dirty="0" smtClean="0"/>
              <a:t>Description of a scene</a:t>
            </a:r>
          </a:p>
          <a:p>
            <a:pPr marL="457200" indent="-457200">
              <a:buAutoNum type="arabicPeriod" startAt="4"/>
            </a:pPr>
            <a:r>
              <a:rPr lang="en-US" dirty="0" smtClean="0"/>
              <a:t>Startling fact or statistic.</a:t>
            </a:r>
          </a:p>
          <a:p>
            <a:endParaRPr lang="en-US" dirty="0"/>
          </a:p>
        </p:txBody>
      </p:sp>
      <p:sp>
        <p:nvSpPr>
          <p:cNvPr id="2" name="Title 1"/>
          <p:cNvSpPr>
            <a:spLocks noGrp="1"/>
          </p:cNvSpPr>
          <p:nvPr>
            <p:ph type="title"/>
          </p:nvPr>
        </p:nvSpPr>
        <p:spPr/>
        <p:txBody>
          <a:bodyPr/>
          <a:lstStyle/>
          <a:p>
            <a:r>
              <a:rPr lang="en-US" dirty="0" smtClean="0"/>
              <a:t>Attention Getters</a:t>
            </a:r>
            <a:endParaRPr lang="en-US" dirty="0"/>
          </a:p>
        </p:txBody>
      </p:sp>
    </p:spTree>
    <p:extLst>
      <p:ext uri="{BB962C8B-B14F-4D97-AF65-F5344CB8AC3E}">
        <p14:creationId xmlns:p14="http://schemas.microsoft.com/office/powerpoint/2010/main" val="174836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In 1931, Gus Kahn wrote a song with the lyrics, “Dream a little dream of me.”  This type of dreaming is represented as missed romance.  The idea of a dream used in a way to depict happiness and hope is what drives the characters of John Steinbeck's novel Of Mice and Men.  In the book, he uses characters to develop the theme of dreams and how they affect individuals when they are not fulfilled.  </a:t>
            </a:r>
          </a:p>
          <a:p>
            <a:endParaRPr lang="en-US" dirty="0"/>
          </a:p>
        </p:txBody>
      </p:sp>
      <p:sp>
        <p:nvSpPr>
          <p:cNvPr id="3" name="Title 2"/>
          <p:cNvSpPr>
            <a:spLocks noGrp="1"/>
          </p:cNvSpPr>
          <p:nvPr>
            <p:ph type="title"/>
          </p:nvPr>
        </p:nvSpPr>
        <p:spPr/>
        <p:txBody>
          <a:bodyPr/>
          <a:lstStyle/>
          <a:p>
            <a:r>
              <a:rPr lang="en-US" dirty="0" smtClean="0"/>
              <a:t>Sample Introduction</a:t>
            </a:r>
            <a:endParaRPr lang="en-US" dirty="0"/>
          </a:p>
        </p:txBody>
      </p:sp>
    </p:spTree>
    <p:extLst>
      <p:ext uri="{BB962C8B-B14F-4D97-AF65-F5344CB8AC3E}">
        <p14:creationId xmlns:p14="http://schemas.microsoft.com/office/powerpoint/2010/main" val="3488703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fontAlgn="base">
              <a:buNone/>
            </a:pPr>
            <a:r>
              <a:rPr lang="en-US" dirty="0" smtClean="0"/>
              <a:t>	</a:t>
            </a:r>
            <a:r>
              <a:rPr lang="en-US" sz="2800" dirty="0" smtClean="0"/>
              <a:t>Have </a:t>
            </a:r>
            <a:r>
              <a:rPr lang="en-US" sz="2800" dirty="0"/>
              <a:t>you ever experienced teen love? Do you think teens can fall in love? The ability to feel romantic love develops during the teen years. Feeling love is a natural and crucial part of growing up. Love provides us with the feelings of being understood, importance, and security. Teens are capable of falling in love and experiencing love, reminding us that love knows no age.</a:t>
            </a:r>
            <a:endParaRPr lang="en-US" sz="2800" b="1" dirty="0"/>
          </a:p>
          <a:p>
            <a:pPr marL="0" indent="0">
              <a:buNone/>
            </a:pPr>
            <a:endParaRPr lang="en-US" dirty="0"/>
          </a:p>
        </p:txBody>
      </p:sp>
      <p:sp>
        <p:nvSpPr>
          <p:cNvPr id="3" name="Title 2"/>
          <p:cNvSpPr>
            <a:spLocks noGrp="1"/>
          </p:cNvSpPr>
          <p:nvPr>
            <p:ph type="title"/>
          </p:nvPr>
        </p:nvSpPr>
        <p:spPr/>
        <p:txBody>
          <a:bodyPr/>
          <a:lstStyle/>
          <a:p>
            <a:r>
              <a:rPr lang="en-US" dirty="0" smtClean="0"/>
              <a:t>Sample Introduction 2</a:t>
            </a:r>
            <a:endParaRPr lang="en-US" dirty="0"/>
          </a:p>
        </p:txBody>
      </p:sp>
    </p:spTree>
    <p:extLst>
      <p:ext uri="{BB962C8B-B14F-4D97-AF65-F5344CB8AC3E}">
        <p14:creationId xmlns:p14="http://schemas.microsoft.com/office/powerpoint/2010/main" val="92104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dirty="0" smtClean="0"/>
              <a:t>	</a:t>
            </a:r>
            <a:r>
              <a:rPr lang="en-US" sz="3100" dirty="0" smtClean="0"/>
              <a:t>“</a:t>
            </a:r>
            <a:r>
              <a:rPr lang="en-US" sz="3100" dirty="0"/>
              <a:t>Lust is when you love only what you see. Love is when you lust for what’s inside,” these words by Renee </a:t>
            </a:r>
            <a:r>
              <a:rPr lang="en-US" sz="3100" dirty="0" err="1"/>
              <a:t>Conkle</a:t>
            </a:r>
            <a:r>
              <a:rPr lang="en-US" sz="3100" dirty="0"/>
              <a:t> cause us to remember that amidst all of our crazy mixed up emotions we can mistake love for lust. Love is built on inner connections, so mature love should be called “love at second sight.” Teens do not know the difference between love and lust since lust is commonly mistaken for love at first sight, resulting in heartbreak.</a:t>
            </a:r>
            <a:endParaRPr lang="en-US" sz="3100" dirty="0"/>
          </a:p>
          <a:p>
            <a:pPr marL="0" indent="0">
              <a:buNone/>
            </a:pPr>
            <a:r>
              <a:rPr lang="en-US" dirty="0"/>
              <a:t/>
            </a:r>
            <a:br>
              <a:rPr lang="en-US" dirty="0"/>
            </a:br>
            <a:endParaRPr lang="en-US" dirty="0"/>
          </a:p>
        </p:txBody>
      </p:sp>
      <p:sp>
        <p:nvSpPr>
          <p:cNvPr id="3" name="Title 2"/>
          <p:cNvSpPr>
            <a:spLocks noGrp="1"/>
          </p:cNvSpPr>
          <p:nvPr>
            <p:ph type="title"/>
          </p:nvPr>
        </p:nvSpPr>
        <p:spPr/>
        <p:txBody>
          <a:bodyPr/>
          <a:lstStyle/>
          <a:p>
            <a:r>
              <a:rPr lang="en-US" dirty="0" smtClean="0"/>
              <a:t>Another Sample Introduction</a:t>
            </a:r>
            <a:endParaRPr lang="en-US" dirty="0"/>
          </a:p>
        </p:txBody>
      </p:sp>
    </p:spTree>
    <p:extLst>
      <p:ext uri="{BB962C8B-B14F-4D97-AF65-F5344CB8AC3E}">
        <p14:creationId xmlns:p14="http://schemas.microsoft.com/office/powerpoint/2010/main" val="1172852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I. The purpose of the conclusion is to bring the reader back to the main idea of the paper by restating it in a new way.</a:t>
            </a:r>
          </a:p>
          <a:p>
            <a:endParaRPr lang="en-US" dirty="0" smtClean="0"/>
          </a:p>
          <a:p>
            <a:pPr marL="0" indent="0">
              <a:buNone/>
            </a:pPr>
            <a:r>
              <a:rPr lang="en-US" dirty="0" smtClean="0"/>
              <a:t>II. A good conclusion gives the reader a sense of completion.</a:t>
            </a:r>
          </a:p>
          <a:p>
            <a:endParaRPr lang="en-US" dirty="0" smtClean="0"/>
          </a:p>
          <a:p>
            <a:pPr marL="0" indent="0">
              <a:buNone/>
            </a:pPr>
            <a:r>
              <a:rPr lang="en-US" dirty="0" smtClean="0"/>
              <a:t>III. A conclusion will not introduce new ideas or arguments.</a:t>
            </a:r>
          </a:p>
          <a:p>
            <a:endParaRPr lang="en-US" dirty="0"/>
          </a:p>
        </p:txBody>
      </p:sp>
      <p:sp>
        <p:nvSpPr>
          <p:cNvPr id="2" name="Title 1"/>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371549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A.  Restate the main idea (thesis) in other words.</a:t>
            </a:r>
          </a:p>
          <a:p>
            <a:pPr marL="514350" indent="-514350">
              <a:buAutoNum type="alphaUcPeriod" startAt="2"/>
            </a:pPr>
            <a:r>
              <a:rPr lang="en-US" dirty="0" smtClean="0"/>
              <a:t>Summarize the other main ideas.  Do not just repeat; tell the reader what they should have learned and why it </a:t>
            </a:r>
            <a:r>
              <a:rPr lang="en-US" smtClean="0"/>
              <a:t>is important.</a:t>
            </a:r>
            <a:endParaRPr lang="en-US" dirty="0" smtClean="0"/>
          </a:p>
          <a:p>
            <a:pPr marL="514350" indent="-514350">
              <a:buAutoNum type="alphaUcPeriod" startAt="2"/>
            </a:pPr>
            <a:r>
              <a:rPr lang="en-US" dirty="0" smtClean="0"/>
              <a:t>End with a clincher statement—a final memorable statement.  This statement answers the question “So what?” This should leave the reader thinking.</a:t>
            </a:r>
          </a:p>
          <a:p>
            <a:pPr marL="0" indent="0">
              <a:buNone/>
            </a:pPr>
            <a:endParaRPr lang="en-US" dirty="0"/>
          </a:p>
        </p:txBody>
      </p:sp>
      <p:sp>
        <p:nvSpPr>
          <p:cNvPr id="2" name="Title 1"/>
          <p:cNvSpPr>
            <a:spLocks noGrp="1"/>
          </p:cNvSpPr>
          <p:nvPr>
            <p:ph type="title"/>
          </p:nvPr>
        </p:nvSpPr>
        <p:spPr/>
        <p:txBody>
          <a:bodyPr/>
          <a:lstStyle/>
          <a:p>
            <a:r>
              <a:rPr lang="en-US" dirty="0" smtClean="0"/>
              <a:t>Three Parts of a Conclusion</a:t>
            </a:r>
            <a:endParaRPr lang="en-US" dirty="0"/>
          </a:p>
        </p:txBody>
      </p:sp>
    </p:spTree>
    <p:extLst>
      <p:ext uri="{BB962C8B-B14F-4D97-AF65-F5344CB8AC3E}">
        <p14:creationId xmlns:p14="http://schemas.microsoft.com/office/powerpoint/2010/main" val="406947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41</TotalTime>
  <Words>447</Words>
  <Application>Microsoft Office PowerPoint</Application>
  <PresentationFormat>On-screen Show (4:3)</PresentationFormat>
  <Paragraphs>47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Waveform</vt:lpstr>
      <vt:lpstr>Introductions &amp; Conclusions</vt:lpstr>
      <vt:lpstr>An Effective Introduction</vt:lpstr>
      <vt:lpstr>Introduction Format</vt:lpstr>
      <vt:lpstr>Attention Getters</vt:lpstr>
      <vt:lpstr>Sample Introduction</vt:lpstr>
      <vt:lpstr>Sample Introduction 2</vt:lpstr>
      <vt:lpstr>Another Sample Introduction</vt:lpstr>
      <vt:lpstr>Conclusions</vt:lpstr>
      <vt:lpstr>Three Parts of a Conclusion</vt:lpstr>
      <vt:lpstr>Sample Conclusion</vt:lpstr>
      <vt:lpstr>Sample Conclusion 2</vt:lpstr>
      <vt:lpstr>Good Technique</vt:lpstr>
      <vt:lpstr>Introduction </vt:lpstr>
      <vt:lpstr>Conclusion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 &amp; Conclusions</dc:title>
  <dc:creator>Admin</dc:creator>
  <cp:lastModifiedBy>Liz Hall</cp:lastModifiedBy>
  <cp:revision>6</cp:revision>
  <dcterms:created xsi:type="dcterms:W3CDTF">2013-04-07T19:32:08Z</dcterms:created>
  <dcterms:modified xsi:type="dcterms:W3CDTF">2014-09-08T16:51:44Z</dcterms:modified>
</cp:coreProperties>
</file>